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361" r:id="rId5"/>
    <p:sldId id="362" r:id="rId6"/>
    <p:sldId id="628" r:id="rId7"/>
    <p:sldId id="364" r:id="rId8"/>
    <p:sldId id="629" r:id="rId9"/>
    <p:sldId id="365" r:id="rId10"/>
    <p:sldId id="366" r:id="rId11"/>
    <p:sldId id="630" r:id="rId12"/>
    <p:sldId id="367" r:id="rId13"/>
    <p:sldId id="358" r:id="rId14"/>
    <p:sldId id="631" r:id="rId15"/>
    <p:sldId id="371" r:id="rId16"/>
    <p:sldId id="369" r:id="rId17"/>
    <p:sldId id="370" r:id="rId18"/>
    <p:sldId id="372" r:id="rId19"/>
    <p:sldId id="373" r:id="rId20"/>
    <p:sldId id="375" r:id="rId21"/>
    <p:sldId id="376" r:id="rId22"/>
    <p:sldId id="377" r:id="rId23"/>
    <p:sldId id="37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45" autoAdjust="0"/>
    <p:restoredTop sz="92988" autoAdjust="0"/>
  </p:normalViewPr>
  <p:slideViewPr>
    <p:cSldViewPr snapToGrid="0">
      <p:cViewPr varScale="1">
        <p:scale>
          <a:sx n="59" d="100"/>
          <a:sy n="59" d="100"/>
        </p:scale>
        <p:origin x="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E3358-E3E2-42E0-B3F6-89B10F4EC3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F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3600"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 sz="3200"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 sz="2800"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1.m4a"/><Relationship Id="rId1" Type="http://schemas.openxmlformats.org/officeDocument/2006/relationships/audio" Target="../media/media21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760271"/>
            <a:ext cx="12192000" cy="1502850"/>
          </a:xfrm>
        </p:spPr>
        <p:txBody>
          <a:bodyPr>
            <a:normAutofit/>
          </a:bodyPr>
          <a:lstStyle/>
          <a:p>
            <a:r>
              <a:rPr lang="zh-CN" altLang="en-US" sz="8000" b="0" dirty="0">
                <a:latin typeface="+mj-ea"/>
                <a:cs typeface="Calibri" panose="020F0502020204030204" pitchFamily="34" charset="0"/>
              </a:rPr>
              <a:t>编译实习</a:t>
            </a:r>
            <a:endParaRPr lang="zh-CN" altLang="en-US" sz="8000" b="0" dirty="0">
              <a:latin typeface="+mj-ea"/>
              <a:cs typeface="Calibri" panose="020F050202020403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570576"/>
            <a:ext cx="12192000" cy="2743200"/>
          </a:xfrm>
        </p:spPr>
        <p:txBody>
          <a:bodyPr>
            <a:noAutofit/>
          </a:bodyPr>
          <a:lstStyle/>
          <a:p>
            <a:r>
              <a:rPr lang="zh-CN" altLang="en-US" sz="3600" b="1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黄    骏</a:t>
            </a:r>
            <a:endParaRPr lang="en-US" altLang="zh-CN" sz="3600" b="1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altLang="zh-CN" sz="2800" b="1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jun.huang@pku.edu.cn</a:t>
            </a:r>
            <a:endParaRPr lang="zh-CN" altLang="en-US" sz="2800" b="1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高能效计算与应用中心</a:t>
            </a:r>
            <a:endParaRPr lang="en-US" altLang="zh-CN" sz="24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北京大学信息科学与技术学院</a:t>
            </a:r>
            <a:endParaRPr lang="en-US" altLang="zh-CN" sz="24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理科五号楼</a:t>
            </a:r>
            <a:r>
              <a:rPr lang="en-US" altLang="zh-CN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515S</a:t>
            </a:r>
            <a:endParaRPr lang="en-US" altLang="zh-CN" sz="24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0" y="2364649"/>
            <a:ext cx="12192000" cy="9783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400" b="0" dirty="0">
                <a:latin typeface="+mn-lt"/>
                <a:cs typeface="Calibri" panose="020F0502020204030204" pitchFamily="34" charset="0"/>
              </a:rPr>
              <a:t>02. </a:t>
            </a:r>
            <a:r>
              <a:rPr lang="zh-CN" altLang="en-US" sz="5400" b="0" dirty="0">
                <a:latin typeface="+mn-lt"/>
                <a:cs typeface="Calibri" panose="020F0502020204030204" pitchFamily="34" charset="0"/>
              </a:rPr>
              <a:t>理解、生成和操作抽象语法树</a:t>
            </a:r>
            <a:endParaRPr lang="zh-CN" altLang="en-US" sz="5400" b="0" dirty="0">
              <a:latin typeface="+mn-lt"/>
              <a:cs typeface="Calibri" panose="020F0502020204030204" pitchFamily="34" charset="0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10"/>
    </mc:Choice>
    <mc:Fallback>
      <p:transition spd="slow" advTm="15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10287000" cy="1325563"/>
          </a:xfrm>
        </p:spPr>
        <p:txBody>
          <a:bodyPr/>
          <a:lstStyle/>
          <a:p>
            <a:r>
              <a:rPr lang="zh-CN" altLang="en-US" dirty="0"/>
              <a:t>定义和操作</a:t>
            </a:r>
            <a:r>
              <a:rPr lang="en-US" altLang="zh-CN" dirty="0"/>
              <a:t>AST</a:t>
            </a:r>
            <a:endParaRPr lang="zh-CN" altLang="en-US" dirty="0"/>
          </a:p>
        </p:txBody>
      </p:sp>
      <p:sp>
        <p:nvSpPr>
          <p:cNvPr id="40" name="内容占位符 2"/>
          <p:cNvSpPr>
            <a:spLocks noGrp="1"/>
          </p:cNvSpPr>
          <p:nvPr>
            <p:ph idx="1"/>
          </p:nvPr>
        </p:nvSpPr>
        <p:spPr>
          <a:xfrm>
            <a:off x="361951" y="1690688"/>
            <a:ext cx="6799944" cy="480218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A Naïve Way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将语法树节点抽象成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Node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类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继承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Node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以实现不同的节点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将对语法树节点的操作实现为成员函数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比如：对</a:t>
            </a:r>
            <a:r>
              <a:rPr lang="en-US" altLang="zh-C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PrintStatement</a:t>
            </a:r>
            <a:r>
              <a:rPr lang="zh-CN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的类型检查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要求：只能打印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缺点：</a:t>
            </a:r>
            <a:r>
              <a:rPr lang="zh-CN" altLang="en-US" sz="24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每次增加新的操作都要修改</a:t>
            </a:r>
            <a:r>
              <a:rPr lang="en-US" altLang="zh-CN" sz="24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r>
              <a:rPr lang="zh-CN" altLang="en-US" sz="24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类结构</a:t>
            </a:r>
            <a:endParaRPr lang="en-US" altLang="zh-CN" sz="2400" b="1" i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4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</a:t>
            </a:r>
            <a:r>
              <a:rPr lang="zh-CN" altLang="en-US" sz="24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和重编译</a:t>
            </a:r>
            <a:endParaRPr lang="en-US" altLang="zh-CN" sz="2400" b="1" i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6905220" y="1701798"/>
            <a:ext cx="4876801" cy="4178301"/>
            <a:chOff x="6972299" y="1690081"/>
            <a:chExt cx="4876801" cy="3862596"/>
          </a:xfrm>
        </p:grpSpPr>
        <p:sp>
          <p:nvSpPr>
            <p:cNvPr id="11" name="矩形 10"/>
            <p:cNvSpPr/>
            <p:nvPr/>
          </p:nvSpPr>
          <p:spPr>
            <a:xfrm>
              <a:off x="6972299" y="1690081"/>
              <a:ext cx="4876801" cy="3862596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class 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Node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{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public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Type </a:t>
              </a:r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type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;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endParaRPr lang="en-US" altLang="zh-CN" sz="2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class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PrintStatement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extends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Node {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public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Expression e;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public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bool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typeCheck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() {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	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return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e.type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== INTEGER;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}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277100" y="1690081"/>
              <a:ext cx="4572000" cy="36439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220"/>
    </mc:Choice>
    <mc:Fallback>
      <p:transition spd="slow" advTm="53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95631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US" altLang="zh-CN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接口和</a:t>
            </a:r>
            <a:r>
              <a:rPr lang="en-US" altLang="zh-CN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Visitor</a:t>
            </a: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设计模式</a:t>
            </a:r>
            <a:endParaRPr lang="en-US" altLang="zh-CN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使用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JavaCC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和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JTB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生成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对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的简单操作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24"/>
    </mc:Choice>
    <mc:Fallback>
      <p:transition spd="slow" advTm="23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Visitor</a:t>
            </a:r>
            <a:r>
              <a:rPr lang="zh-CN" altLang="en-US" dirty="0"/>
              <a:t>设计模式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53436"/>
            <a:ext cx="10515600" cy="466725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Why visitor pattern?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It should be possible to define a new operation for (some) classes without changing the classes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Separating an algorithm from an object structure on which it operates using </a:t>
            </a:r>
            <a:r>
              <a:rPr lang="en-US" altLang="zh-CN" sz="2800" i="1" dirty="0">
                <a:latin typeface="Calibri" panose="020F0502020204030204" pitchFamily="34" charset="0"/>
                <a:cs typeface="Calibri" panose="020F0502020204030204" pitchFamily="34" charset="0"/>
              </a:rPr>
              <a:t>Interface</a:t>
            </a:r>
            <a:endParaRPr lang="en-US" altLang="zh-CN" sz="28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31"/>
    </mc:Choice>
    <mc:Fallback>
      <p:transition spd="slow" advTm="28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Visitor</a:t>
            </a:r>
            <a:r>
              <a:rPr lang="zh-CN" altLang="en-US" dirty="0"/>
              <a:t>设计模式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53436"/>
            <a:ext cx="10515600" cy="466725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Why visitor pattern?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It should be possible to define a new operation for (some) classes without changing the classes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Separating an algorithm from an object structure on which it operates using </a:t>
            </a:r>
            <a:r>
              <a:rPr lang="en-US" altLang="zh-CN" sz="2800" i="1" dirty="0">
                <a:latin typeface="Calibri" panose="020F0502020204030204" pitchFamily="34" charset="0"/>
                <a:cs typeface="Calibri" panose="020F0502020204030204" pitchFamily="34" charset="0"/>
              </a:rPr>
              <a:t>Interface</a:t>
            </a:r>
            <a:endParaRPr lang="en-US" altLang="zh-CN" sz="28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</a:pPr>
            <a:r>
              <a:rPr lang="zh-CN" altLang="en-US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我们的目标</a:t>
            </a:r>
            <a:endParaRPr lang="en-US" altLang="zh-CN" sz="32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zh-CN" altLang="en-US" sz="2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使用</a:t>
            </a:r>
            <a:r>
              <a:rPr lang="en-US" altLang="zh-CN" sz="2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Visitor</a:t>
            </a:r>
            <a:r>
              <a:rPr lang="zh-CN" altLang="en-US" sz="2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模式分离</a:t>
            </a:r>
            <a:r>
              <a:rPr lang="zh-CN" altLang="en-US" sz="28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对语法树的定义</a:t>
            </a:r>
            <a:r>
              <a:rPr lang="zh-CN" altLang="en-US" sz="2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和</a:t>
            </a:r>
            <a:r>
              <a:rPr lang="zh-CN" altLang="en-US" sz="2800" b="1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对语法树的操作</a:t>
            </a:r>
            <a:endParaRPr lang="en-US" altLang="zh-CN" sz="2800" b="1" i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07"/>
    </mc:Choice>
    <mc:Fallback>
      <p:transition spd="slow" advTm="30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Java</a:t>
            </a:r>
            <a:r>
              <a:rPr lang="zh-CN" altLang="en-US" dirty="0"/>
              <a:t>接口 </a:t>
            </a:r>
            <a:r>
              <a:rPr lang="en-US" altLang="zh-CN" dirty="0"/>
              <a:t>(Interface)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b="1" dirty="0">
                <a:latin typeface="Calibri" panose="020F0502020204030204" pitchFamily="34" charset="0"/>
              </a:rPr>
              <a:t>接口（</a:t>
            </a:r>
            <a:r>
              <a:rPr lang="en-US" altLang="zh-CN" sz="2800" b="1" dirty="0">
                <a:latin typeface="Calibri" panose="020F0502020204030204" pitchFamily="34" charset="0"/>
              </a:rPr>
              <a:t>interface</a:t>
            </a:r>
            <a:r>
              <a:rPr lang="zh-CN" altLang="en-US" sz="2800" b="1" dirty="0">
                <a:latin typeface="Calibri" panose="020F0502020204030204" pitchFamily="34" charset="0"/>
              </a:rPr>
              <a:t>）是一种抽象类型，用来定义多个类可能具有的相似行为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116514" y="2890255"/>
            <a:ext cx="8229600" cy="324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[</a:t>
            </a:r>
            <a:r>
              <a:rPr lang="en-US" altLang="zh-CN" sz="2400" b="1" i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visibility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] </a:t>
            </a:r>
            <a:r>
              <a:rPr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interface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lang="en-US" altLang="zh-CN" sz="2400" b="1" i="1" dirty="0" err="1">
                <a:latin typeface="Garamond" panose="02020404030301010803" pitchFamily="18" charset="0"/>
                <a:ea typeface="仿宋" panose="02010609060101010101" pitchFamily="49" charset="-122"/>
              </a:rPr>
              <a:t>InterfaceName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[</a:t>
            </a:r>
            <a:r>
              <a:rPr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extends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lang="en-US" altLang="zh-CN" sz="2400" b="1" i="1" dirty="0">
                <a:latin typeface="Garamond" panose="02020404030301010803" pitchFamily="18" charset="0"/>
                <a:ea typeface="仿宋" panose="02010609060101010101" pitchFamily="49" charset="-122"/>
              </a:rPr>
              <a:t>other interfaces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] {</a:t>
            </a:r>
            <a:endParaRPr lang="en-US" altLang="zh-CN" sz="2400" b="1" i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400" b="1" i="1" dirty="0">
                <a:latin typeface="Garamond" panose="02020404030301010803" pitchFamily="18" charset="0"/>
                <a:ea typeface="仿宋" panose="02010609060101010101" pitchFamily="49" charset="-122"/>
              </a:rPr>
              <a:t>        </a:t>
            </a:r>
            <a:r>
              <a:rPr lang="zh-CN" altLang="en-US" sz="2400" b="1" i="1" dirty="0">
                <a:latin typeface="Garamond" panose="02020404030301010803" pitchFamily="18" charset="0"/>
                <a:ea typeface="仿宋" panose="02010609060101010101" pitchFamily="49" charset="-122"/>
              </a:rPr>
              <a:t>常量申明</a:t>
            </a:r>
            <a:endParaRPr lang="en-US" altLang="zh-CN" sz="2400" b="1" i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400" b="1" i="1" dirty="0">
                <a:latin typeface="Garamond" panose="02020404030301010803" pitchFamily="18" charset="0"/>
                <a:ea typeface="仿宋" panose="02010609060101010101" pitchFamily="49" charset="-122"/>
              </a:rPr>
              <a:t>        </a:t>
            </a:r>
            <a:r>
              <a:rPr lang="zh-CN" altLang="en-US" sz="2400" b="1" i="1" dirty="0">
                <a:latin typeface="Garamond" panose="02020404030301010803" pitchFamily="18" charset="0"/>
                <a:ea typeface="仿宋" panose="02010609060101010101" pitchFamily="49" charset="-122"/>
              </a:rPr>
              <a:t>抽象函数申明</a:t>
            </a:r>
            <a:endParaRPr lang="en-US" altLang="zh-CN" sz="2400" b="1" i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}</a:t>
            </a:r>
            <a:endParaRPr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spcBef>
                <a:spcPts val="1200"/>
              </a:spcBef>
              <a:buFontTx/>
              <a:buNone/>
            </a:pPr>
            <a:r>
              <a:rPr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public interface 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Predator { </a:t>
            </a:r>
            <a:endParaRPr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void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lang="en-US" altLang="zh-CN" sz="2400" b="1" dirty="0" err="1">
                <a:latin typeface="Garamond" panose="02020404030301010803" pitchFamily="18" charset="0"/>
                <a:ea typeface="仿宋" panose="02010609060101010101" pitchFamily="49" charset="-122"/>
              </a:rPr>
              <a:t>KillPrey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(Prey p);</a:t>
            </a:r>
            <a:endParaRPr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void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lang="en-US" altLang="zh-CN" sz="2400" b="1" dirty="0" err="1">
                <a:latin typeface="Garamond" panose="02020404030301010803" pitchFamily="18" charset="0"/>
                <a:ea typeface="仿宋" panose="02010609060101010101" pitchFamily="49" charset="-122"/>
              </a:rPr>
              <a:t>eatPrey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(Prey p);</a:t>
            </a:r>
            <a:endParaRPr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}</a:t>
            </a:r>
            <a:endParaRPr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93"/>
    </mc:Choice>
    <mc:Fallback>
      <p:transition spd="slow" advTm="85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接口的实现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800" b="1" dirty="0"/>
              <a:t>实现一个接口时，不同的类以不同的方式实现接口所规范的行为</a:t>
            </a:r>
            <a:endParaRPr lang="zh-CN" altLang="en-US" sz="2800" b="1" dirty="0"/>
          </a:p>
        </p:txBody>
      </p:sp>
      <p:sp>
        <p:nvSpPr>
          <p:cNvPr id="4" name="Rectangle 3"/>
          <p:cNvSpPr txBox="1"/>
          <p:nvPr/>
        </p:nvSpPr>
        <p:spPr bwMode="auto">
          <a:xfrm>
            <a:off x="284752" y="2847389"/>
            <a:ext cx="5466344" cy="3312778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eaLnBrk="1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kumimoji="0"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public class 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Lion</a:t>
            </a:r>
            <a:r>
              <a:rPr kumimoji="0"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implements 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Predator { </a:t>
            </a:r>
            <a:endParaRPr kumimoji="0"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kumimoji="0"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public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kumimoji="0" lang="en-US" altLang="zh-CN" sz="2400" b="1" dirty="0" err="1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boolean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kumimoji="0" lang="en-US" altLang="zh-CN" sz="2400" b="1" dirty="0" err="1">
                <a:latin typeface="Garamond" panose="02020404030301010803" pitchFamily="18" charset="0"/>
                <a:ea typeface="仿宋" panose="02010609060101010101" pitchFamily="49" charset="-122"/>
              </a:rPr>
              <a:t>killPrey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(Prey p) {</a:t>
            </a:r>
            <a:endParaRPr kumimoji="0"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kumimoji="0" lang="en-US" altLang="zh-CN" sz="2400" b="1" i="1" dirty="0">
                <a:solidFill>
                  <a:srgbClr val="A6A6A6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        // </a:t>
            </a:r>
            <a:r>
              <a:rPr lang="zh-CN" altLang="en-US" sz="2400" b="1" i="1" dirty="0">
                <a:solidFill>
                  <a:srgbClr val="A6A6A6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咬喉咙</a:t>
            </a:r>
            <a:endParaRPr kumimoji="0" lang="en-US" altLang="zh-CN" sz="2400" b="1" i="1" dirty="0">
              <a:solidFill>
                <a:srgbClr val="A6A6A6"/>
              </a:solidFill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       }</a:t>
            </a:r>
            <a:endParaRPr kumimoji="0"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>
              <a:lnSpc>
                <a:spcPct val="90000"/>
              </a:lnSpc>
              <a:buNone/>
            </a:pPr>
            <a:r>
              <a:rPr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public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lang="en-US" altLang="zh-CN" sz="2400" b="1" dirty="0" err="1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boolean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lang="en-US" altLang="zh-CN" sz="2400" b="1" dirty="0" err="1">
                <a:latin typeface="Garamond" panose="02020404030301010803" pitchFamily="18" charset="0"/>
                <a:ea typeface="仿宋" panose="02010609060101010101" pitchFamily="49" charset="-122"/>
              </a:rPr>
              <a:t>eatPrey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(Prey p) {</a:t>
            </a:r>
            <a:endParaRPr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>
              <a:lnSpc>
                <a:spcPct val="90000"/>
              </a:lnSpc>
              <a:buNone/>
            </a:pPr>
            <a:r>
              <a:rPr lang="en-US" altLang="zh-CN" sz="2400" b="1" i="1" dirty="0">
                <a:solidFill>
                  <a:srgbClr val="A6A6A6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        //  </a:t>
            </a:r>
            <a:r>
              <a:rPr lang="zh-CN" altLang="en-US" sz="2400" b="1" i="1" dirty="0">
                <a:solidFill>
                  <a:srgbClr val="A6A6A6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开膛破肚，吃肉</a:t>
            </a:r>
            <a:endParaRPr lang="en-US" altLang="zh-CN" sz="2400" b="1" i="1" dirty="0">
              <a:solidFill>
                <a:srgbClr val="A6A6A6"/>
              </a:solidFill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>
              <a:lnSpc>
                <a:spcPct val="90000"/>
              </a:lnSpc>
              <a:buNone/>
            </a:pPr>
            <a:r>
              <a:rPr lang="en-US" altLang="zh-CN" sz="2400" b="1" i="1" dirty="0">
                <a:solidFill>
                  <a:srgbClr val="A6A6A6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}</a:t>
            </a:r>
            <a:endParaRPr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>
              <a:lnSpc>
                <a:spcPct val="90000"/>
              </a:lnSpc>
              <a:buNone/>
            </a:pP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}</a:t>
            </a:r>
            <a:endParaRPr kumimoji="0" lang="en-US" altLang="zh-CN" b="1" dirty="0">
              <a:latin typeface="Garamond" panose="02020404030301010803" pitchFamily="18" charset="0"/>
              <a:ea typeface="仿宋" panose="02010609060101010101" pitchFamily="49" charset="-122"/>
            </a:endParaRPr>
          </a:p>
        </p:txBody>
      </p:sp>
      <p:sp>
        <p:nvSpPr>
          <p:cNvPr id="5" name="Rectangle 3"/>
          <p:cNvSpPr txBox="1"/>
          <p:nvPr/>
        </p:nvSpPr>
        <p:spPr bwMode="auto">
          <a:xfrm>
            <a:off x="5967663" y="2847389"/>
            <a:ext cx="5915523" cy="3312778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eaLnBrk="1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kumimoji="0"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public class 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Snake</a:t>
            </a:r>
            <a:r>
              <a:rPr kumimoji="0"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implements 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Predator { </a:t>
            </a:r>
            <a:endParaRPr kumimoji="0"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kumimoji="0"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public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kumimoji="0" lang="en-US" altLang="zh-CN" sz="2400" b="1" dirty="0" err="1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boolean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kumimoji="0" lang="en-US" altLang="zh-CN" sz="2400" b="1" dirty="0" err="1">
                <a:latin typeface="Garamond" panose="02020404030301010803" pitchFamily="18" charset="0"/>
                <a:ea typeface="仿宋" panose="02010609060101010101" pitchFamily="49" charset="-122"/>
              </a:rPr>
              <a:t>killPrey</a:t>
            </a: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(Prey p) {</a:t>
            </a:r>
            <a:endParaRPr kumimoji="0"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kumimoji="0" lang="en-US" altLang="zh-CN" sz="2400" b="1" i="1" dirty="0">
                <a:solidFill>
                  <a:srgbClr val="A6A6A6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        // </a:t>
            </a:r>
            <a:r>
              <a:rPr kumimoji="0" lang="zh-CN" altLang="en-US" sz="2400" b="1" i="1" dirty="0">
                <a:solidFill>
                  <a:srgbClr val="A6A6A6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缠绕，窒息</a:t>
            </a:r>
            <a:endParaRPr kumimoji="0" lang="en-US" altLang="zh-CN" sz="2400" b="1" i="1" dirty="0">
              <a:solidFill>
                <a:srgbClr val="A6A6A6"/>
              </a:solidFill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       }</a:t>
            </a:r>
            <a:endParaRPr kumimoji="0"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>
              <a:lnSpc>
                <a:spcPct val="90000"/>
              </a:lnSpc>
              <a:buNone/>
            </a:pPr>
            <a:r>
              <a:rPr lang="en-US" altLang="zh-CN" sz="2400" b="1" dirty="0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public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lang="en-US" altLang="zh-CN" sz="2400" b="1" dirty="0" err="1">
                <a:solidFill>
                  <a:srgbClr val="00B050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boolean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</a:t>
            </a:r>
            <a:r>
              <a:rPr lang="en-US" altLang="zh-CN" sz="2400" b="1" dirty="0" err="1">
                <a:latin typeface="Garamond" panose="02020404030301010803" pitchFamily="18" charset="0"/>
                <a:ea typeface="仿宋" panose="02010609060101010101" pitchFamily="49" charset="-122"/>
              </a:rPr>
              <a:t>eatPrey</a:t>
            </a: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(Prey p) {</a:t>
            </a:r>
            <a:endParaRPr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>
              <a:lnSpc>
                <a:spcPct val="90000"/>
              </a:lnSpc>
              <a:buNone/>
            </a:pPr>
            <a:r>
              <a:rPr lang="en-US" altLang="zh-CN" sz="2400" b="1" i="1" dirty="0">
                <a:solidFill>
                  <a:srgbClr val="A6A6A6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                // </a:t>
            </a:r>
            <a:r>
              <a:rPr lang="zh-CN" altLang="en-US" sz="2400" b="1" i="1" dirty="0">
                <a:solidFill>
                  <a:srgbClr val="A6A6A6"/>
                </a:solidFill>
                <a:latin typeface="Garamond" panose="02020404030301010803" pitchFamily="18" charset="0"/>
                <a:ea typeface="仿宋" panose="02010609060101010101" pitchFamily="49" charset="-122"/>
              </a:rPr>
              <a:t>整个吞</a:t>
            </a:r>
            <a:endParaRPr lang="en-US" altLang="zh-CN" sz="2400" b="1" i="1" dirty="0">
              <a:solidFill>
                <a:srgbClr val="A6A6A6"/>
              </a:solidFill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>
              <a:lnSpc>
                <a:spcPct val="90000"/>
              </a:lnSpc>
              <a:buNone/>
            </a:pPr>
            <a:r>
              <a:rPr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        }</a:t>
            </a:r>
            <a:endParaRPr lang="en-US" altLang="zh-CN" sz="2400" b="1" dirty="0">
              <a:latin typeface="Garamond" panose="02020404030301010803" pitchFamily="18" charset="0"/>
              <a:ea typeface="仿宋" panose="02010609060101010101" pitchFamily="49" charset="-122"/>
            </a:endParaRPr>
          </a:p>
          <a:p>
            <a:pPr marL="0" lvl="1">
              <a:lnSpc>
                <a:spcPct val="90000"/>
              </a:lnSpc>
              <a:buNone/>
            </a:pPr>
            <a:r>
              <a:rPr kumimoji="0" lang="en-US" altLang="zh-CN" sz="2400" b="1" dirty="0">
                <a:latin typeface="Garamond" panose="02020404030301010803" pitchFamily="18" charset="0"/>
                <a:ea typeface="仿宋" panose="02010609060101010101" pitchFamily="49" charset="-122"/>
              </a:rPr>
              <a:t>}</a:t>
            </a:r>
            <a:endParaRPr kumimoji="0" lang="en-US" altLang="zh-CN" b="1" dirty="0">
              <a:latin typeface="Garamond" panose="02020404030301010803" pitchFamily="18" charset="0"/>
              <a:ea typeface="仿宋" panose="02010609060101010101" pitchFamily="49" charset="-122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419"/>
    </mc:Choice>
    <mc:Fallback>
      <p:transition spd="slow" advTm="92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An Example: Summing an Integer List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interface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List {}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Nil 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List {}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Cons 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List {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head;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	List tail;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zh-CN" altLang="en-US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323"/>
    </mc:Choice>
    <mc:Fallback>
      <p:transition spd="slow" advTm="48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Naïve</a:t>
            </a:r>
            <a:r>
              <a:rPr lang="zh-CN" altLang="en-US" dirty="0"/>
              <a:t> </a:t>
            </a:r>
            <a:r>
              <a:rPr lang="en-US" altLang="zh-CN" dirty="0"/>
              <a:t>Way:</a:t>
            </a:r>
            <a:r>
              <a:rPr lang="zh-CN" altLang="en-US" dirty="0"/>
              <a:t> 向接口中添加方法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interface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List { 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sum(); }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Nil 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implements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List {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sum() { 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return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0; }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Cons 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implements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List {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head; List tail;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sum() { 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return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head+tail.sum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(); }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内容占位符 2"/>
          <p:cNvSpPr txBox="1"/>
          <p:nvPr/>
        </p:nvSpPr>
        <p:spPr bwMode="auto">
          <a:xfrm>
            <a:off x="6920748" y="1825625"/>
            <a:ext cx="3879599" cy="1738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kumimoji="0" lang="zh-CN" altLang="en-US" sz="2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缺点：每新加一个对</a:t>
            </a:r>
            <a:r>
              <a:rPr kumimoji="0" lang="en-US" altLang="zh-CN" sz="2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List</a:t>
            </a:r>
            <a:r>
              <a:rPr kumimoji="0" lang="zh-CN" altLang="en-US" sz="2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的操作，需要在</a:t>
            </a:r>
            <a:r>
              <a:rPr kumimoji="0" lang="en-US" altLang="zh-CN" sz="2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Nil</a:t>
            </a:r>
            <a:r>
              <a:rPr kumimoji="0" lang="zh-CN" altLang="en-US" sz="2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和</a:t>
            </a:r>
            <a:r>
              <a:rPr kumimoji="0" lang="en-US" altLang="zh-CN" sz="2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Cons</a:t>
            </a:r>
            <a:r>
              <a:rPr kumimoji="0" lang="zh-CN" altLang="en-US" sz="2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类中添加代码并重新编译。</a:t>
            </a:r>
            <a:endParaRPr kumimoji="0" lang="en-US" altLang="zh-CN" sz="28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227"/>
    </mc:Choice>
    <mc:Fallback>
      <p:transition spd="slow" advTm="120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Visitor</a:t>
            </a:r>
            <a:r>
              <a:rPr lang="zh-CN" altLang="en-US" dirty="0"/>
              <a:t>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Divide the code into </a:t>
            </a:r>
            <a:r>
              <a:rPr lang="en-US" altLang="zh-CN" sz="3200" i="1" dirty="0">
                <a:latin typeface="Calibri" panose="020F0502020204030204" pitchFamily="34" charset="0"/>
                <a:cs typeface="Calibri" panose="020F0502020204030204" pitchFamily="34" charset="0"/>
              </a:rPr>
              <a:t>an </a:t>
            </a:r>
            <a:r>
              <a:rPr lang="en-US" altLang="zh-CN" sz="32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 Structure 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altLang="zh-CN" sz="3200" i="1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 i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Visitor</a:t>
            </a:r>
            <a:endParaRPr lang="en-US" altLang="zh-CN" sz="3200" i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endParaRPr lang="en-US" altLang="zh-CN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Insert an </a:t>
            </a:r>
            <a:r>
              <a:rPr lang="en-US" altLang="zh-CN" sz="3200" i="1" dirty="0">
                <a:latin typeface="Calibri" panose="020F0502020204030204" pitchFamily="34" charset="0"/>
                <a:cs typeface="Calibri" panose="020F0502020204030204" pitchFamily="34" charset="0"/>
              </a:rPr>
              <a:t>accept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method in each object structure. Take a Visitor as argument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A visitor contains a visit method for each class. 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5421662" y="2431534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i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Calibri" panose="020F0502020204030204" pitchFamily="34" charset="0"/>
              </a:rPr>
              <a:t>想要操作的对象</a:t>
            </a:r>
            <a:endParaRPr lang="zh-CN" altLang="en-US" sz="24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215662" y="2431533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i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Calibri" panose="020F0502020204030204" pitchFamily="34" charset="0"/>
              </a:rPr>
              <a:t>想要进行的操作</a:t>
            </a:r>
            <a:endParaRPr lang="zh-CN" altLang="en-US" sz="24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13" name="音频 1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71"/>
    </mc:Choice>
    <mc:Fallback>
      <p:transition spd="slow" advTm="57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Visitor</a:t>
            </a:r>
            <a:r>
              <a:rPr lang="zh-CN" altLang="en-US" dirty="0"/>
              <a:t>模式</a:t>
            </a:r>
            <a:endParaRPr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interface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List { 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 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accept(Visitor v);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interface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Visitor {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visit(Nil x);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32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 visit(Cons x);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81"/>
    </mc:Choice>
    <mc:Fallback>
      <p:transition spd="slow" advTm="36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本节课目标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理解和生成</a:t>
            </a:r>
            <a:r>
              <a:rPr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MiniJava AST</a:t>
            </a:r>
            <a:endParaRPr lang="en-US" altLang="zh-C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简单操作</a:t>
            </a:r>
            <a:r>
              <a:rPr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endParaRPr lang="en-US" altLang="zh-C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011502" y="3539548"/>
            <a:ext cx="1516843" cy="7229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前端</a:t>
            </a:r>
            <a:endParaRPr lang="zh-CN" altLang="en-US" sz="1400" b="1" dirty="0">
              <a:solidFill>
                <a:srgbClr val="FF0000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97457" y="3539548"/>
            <a:ext cx="1364467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源代码</a:t>
            </a:r>
            <a:endParaRPr lang="zh-CN" altLang="en-US" sz="1400" b="1" dirty="0">
              <a:solidFill>
                <a:srgbClr val="FF0000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6" name="直接箭头连接符 5"/>
          <p:cNvCxnSpPr>
            <a:stCxn id="5" idx="3"/>
            <a:endCxn id="4" idx="1"/>
          </p:cNvCxnSpPr>
          <p:nvPr/>
        </p:nvCxnSpPr>
        <p:spPr>
          <a:xfrm>
            <a:off x="3661924" y="3901017"/>
            <a:ext cx="349578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661924" y="4994334"/>
            <a:ext cx="2171986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词法和语法错误</a:t>
            </a:r>
            <a:endParaRPr lang="zh-CN" altLang="en-US" sz="1400" b="1" dirty="0">
              <a:solidFill>
                <a:srgbClr val="FF0000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8" name="直接箭头连接符 7"/>
          <p:cNvCxnSpPr>
            <a:stCxn id="4" idx="2"/>
          </p:cNvCxnSpPr>
          <p:nvPr/>
        </p:nvCxnSpPr>
        <p:spPr>
          <a:xfrm>
            <a:off x="4769924" y="4262485"/>
            <a:ext cx="0" cy="731849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8123156" y="3532202"/>
            <a:ext cx="1455412" cy="7229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后端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1" name="直接箭头连接符 10"/>
          <p:cNvCxnSpPr>
            <a:stCxn id="4" idx="3"/>
            <a:endCxn id="9" idx="1"/>
          </p:cNvCxnSpPr>
          <p:nvPr/>
        </p:nvCxnSpPr>
        <p:spPr>
          <a:xfrm flipV="1">
            <a:off x="5528345" y="3893671"/>
            <a:ext cx="2594811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0054359" y="3539548"/>
            <a:ext cx="1638759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机器代码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3" name="直接箭头连接符 12"/>
          <p:cNvCxnSpPr>
            <a:stCxn id="9" idx="3"/>
            <a:endCxn id="12" idx="1"/>
          </p:cNvCxnSpPr>
          <p:nvPr/>
        </p:nvCxnSpPr>
        <p:spPr>
          <a:xfrm>
            <a:off x="9578568" y="3893671"/>
            <a:ext cx="475791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5547657" y="3236496"/>
            <a:ext cx="15952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AST</a:t>
            </a:r>
            <a:endParaRPr lang="en-US" altLang="zh-CN" sz="36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algn="ctr"/>
            <a:endParaRPr lang="zh-CN" altLang="en-US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764869" y="4990421"/>
            <a:ext cx="2171986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语义错误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9" name="直接箭头连接符 18"/>
          <p:cNvCxnSpPr>
            <a:stCxn id="9" idx="2"/>
            <a:endCxn id="18" idx="0"/>
          </p:cNvCxnSpPr>
          <p:nvPr/>
        </p:nvCxnSpPr>
        <p:spPr>
          <a:xfrm>
            <a:off x="8850862" y="4255139"/>
            <a:ext cx="0" cy="735282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070676" y="2758829"/>
            <a:ext cx="0" cy="322563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131"/>
    </mc:Choice>
    <mc:Fallback>
      <p:transition spd="slow" advTm="65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Visitor</a:t>
            </a:r>
            <a:r>
              <a:rPr lang="zh-CN" altLang="en-US" dirty="0"/>
              <a:t>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751" y="2075696"/>
            <a:ext cx="5706979" cy="3049754"/>
          </a:xfrm>
          <a:ln>
            <a:solidFill>
              <a:schemeClr val="bg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Nil 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List { 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accept(Visitor v) {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en-US" altLang="zh-CN" sz="3000" dirty="0" err="1">
                <a:latin typeface="Calibri" panose="020F0502020204030204" pitchFamily="34" charset="0"/>
                <a:cs typeface="Calibri" panose="020F0502020204030204" pitchFamily="34" charset="0"/>
              </a:rPr>
              <a:t>v.visit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	}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224335" y="2075696"/>
            <a:ext cx="5706979" cy="337938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Cons 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List { 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 head; List tail;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 void 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accept(Visitor v) {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en-US" altLang="zh-CN" sz="3000" dirty="0" err="1">
                <a:latin typeface="Calibri" panose="020F0502020204030204" pitchFamily="34" charset="0"/>
                <a:cs typeface="Calibri" panose="020F0502020204030204" pitchFamily="34" charset="0"/>
              </a:rPr>
              <a:t>v.visit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zh-CN" sz="3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</a:t>
            </a: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	}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3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99"/>
    </mc:Choice>
    <mc:Fallback>
      <p:transition spd="slow" advTm="30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/>
              <a:t>Visitor</a:t>
            </a:r>
            <a:r>
              <a:rPr lang="zh-CN" altLang="en-US" dirty="0"/>
              <a:t>模式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1688" y="1690688"/>
            <a:ext cx="5157534" cy="4493542"/>
          </a:xfrm>
          <a:ln>
            <a:solidFill>
              <a:schemeClr val="bg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SumVisitor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implements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Visitor {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0050" lvl="1" indent="0">
              <a:buNone/>
            </a:pP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sum = 0;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0050" lvl="1" indent="0">
              <a:buNone/>
            </a:pP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 void 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visit(Nil x) {}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0050" lvl="1" indent="0">
              <a:buNone/>
            </a:pP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 void 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visit(Cons x) {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2" indent="0">
              <a:buNone/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sum = sum + </a:t>
            </a: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x.head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2" indent="0">
              <a:buNone/>
            </a:pP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x.tail.accept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0050" lvl="1" indent="0">
              <a:buNone/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SumVisitor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sv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SumVisitor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list.accept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sv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6" name="内容占位符 2"/>
          <p:cNvSpPr txBox="1"/>
          <p:nvPr/>
        </p:nvSpPr>
        <p:spPr>
          <a:xfrm>
            <a:off x="6096001" y="1696954"/>
            <a:ext cx="5157534" cy="449354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MulVisitor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implements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Visitor {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0050" lvl="1" indent="0">
              <a:buFont typeface="Arial" panose="020B0604020202020204" pitchFamily="34" charset="0"/>
              <a:buNone/>
            </a:pP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product = 1;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0050" lvl="1" indent="0">
              <a:buFont typeface="Arial" panose="020B0604020202020204" pitchFamily="34" charset="0"/>
              <a:buNone/>
            </a:pP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 void 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visit(Nil x) {}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0050" lvl="1" indent="0">
              <a:buFont typeface="Arial" panose="020B0604020202020204" pitchFamily="34" charset="0"/>
              <a:buNone/>
            </a:pP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 void 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visit(Cons x) {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2" indent="0">
              <a:buNone/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product = product * </a:t>
            </a: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x.head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2" indent="0">
              <a:buFont typeface="Arial" panose="020B0604020202020204" pitchFamily="34" charset="0"/>
              <a:buNone/>
            </a:pP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x.tail.accept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00050" lvl="1" indent="0">
              <a:buFont typeface="Arial" panose="020B0604020202020204" pitchFamily="34" charset="0"/>
              <a:buNone/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MulVisitor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mv = </a:t>
            </a:r>
            <a:r>
              <a:rPr lang="en-US" altLang="zh-CN" sz="25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MulVisitor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list.accept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(m</a:t>
            </a:r>
            <a:r>
              <a:rPr lang="en-US" altLang="zh-CN" sz="2500" dirty="0" err="1">
                <a:latin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lang="en-US" altLang="zh-CN" sz="2500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US" altLang="zh-CN" sz="2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980"/>
    </mc:Choice>
    <mc:Fallback>
      <p:transition spd="slow" advTm="201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标题 1"/>
          <p:cNvSpPr>
            <a:spLocks noGrp="1"/>
          </p:cNvSpPr>
          <p:nvPr>
            <p:ph type="title"/>
          </p:nvPr>
        </p:nvSpPr>
        <p:spPr>
          <a:xfrm>
            <a:off x="209549" y="117475"/>
            <a:ext cx="627212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理解</a:t>
            </a:r>
            <a:r>
              <a:rPr lang="en-US" altLang="zh-CN" dirty="0"/>
              <a:t>MiniJava</a:t>
            </a:r>
            <a:r>
              <a:rPr lang="zh-CN" altLang="en-US" dirty="0"/>
              <a:t> </a:t>
            </a:r>
            <a:r>
              <a:rPr lang="en-US" altLang="zh-CN" dirty="0"/>
              <a:t>AST</a:t>
            </a:r>
            <a:endParaRPr lang="zh-CN" altLang="en-US" dirty="0"/>
          </a:p>
        </p:txBody>
      </p:sp>
      <p:sp>
        <p:nvSpPr>
          <p:cNvPr id="25" name="内容占位符 2"/>
          <p:cNvSpPr>
            <a:spLocks noGrp="1"/>
          </p:cNvSpPr>
          <p:nvPr>
            <p:ph idx="1"/>
          </p:nvPr>
        </p:nvSpPr>
        <p:spPr>
          <a:xfrm>
            <a:off x="6721555" y="2955637"/>
            <a:ext cx="5183479" cy="3581400"/>
          </a:xfrm>
          <a:ln>
            <a:solidFill>
              <a:schemeClr val="bg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Test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main(String[] a)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US" altLang="zh-C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Adder().Compute(3, 4));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Add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Compute(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a,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b)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return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 + b;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zh-CN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78"/>
    </mc:Choice>
    <mc:Fallback>
      <p:transition spd="slow" advTm="381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66947" y="2707987"/>
            <a:ext cx="9525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Goal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2947" y="3619500"/>
            <a:ext cx="18758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MainClass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69596" y="3619500"/>
            <a:ext cx="28869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TypeDeclaration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直接连接符 7"/>
          <p:cNvCxnSpPr>
            <a:stCxn id="4" idx="2"/>
            <a:endCxn id="5" idx="0"/>
          </p:cNvCxnSpPr>
          <p:nvPr/>
        </p:nvCxnSpPr>
        <p:spPr>
          <a:xfrm flipH="1">
            <a:off x="1680865" y="3292762"/>
            <a:ext cx="1062335" cy="3267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stCxn id="4" idx="2"/>
            <a:endCxn id="6" idx="0"/>
          </p:cNvCxnSpPr>
          <p:nvPr/>
        </p:nvCxnSpPr>
        <p:spPr>
          <a:xfrm>
            <a:off x="2743200" y="3292762"/>
            <a:ext cx="2369868" cy="3267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标题 1"/>
          <p:cNvSpPr>
            <a:spLocks noGrp="1"/>
          </p:cNvSpPr>
          <p:nvPr>
            <p:ph type="title"/>
          </p:nvPr>
        </p:nvSpPr>
        <p:spPr>
          <a:xfrm>
            <a:off x="209549" y="117475"/>
            <a:ext cx="627212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理解</a:t>
            </a:r>
            <a:r>
              <a:rPr lang="en-US" altLang="zh-CN" dirty="0"/>
              <a:t>MiniJava</a:t>
            </a:r>
            <a:r>
              <a:rPr lang="zh-CN" altLang="en-US" dirty="0"/>
              <a:t> </a:t>
            </a:r>
            <a:r>
              <a:rPr lang="en-US" altLang="zh-CN" dirty="0"/>
              <a:t>AST</a:t>
            </a:r>
            <a:endParaRPr lang="zh-CN" altLang="en-US" dirty="0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6721555" y="2955637"/>
            <a:ext cx="5183479" cy="3581400"/>
          </a:xfrm>
          <a:ln>
            <a:solidFill>
              <a:schemeClr val="bg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Test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main(String[] a)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US" altLang="zh-C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Adder().Compute(3, 4));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Add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Compute(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a,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b)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return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 + b;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zh-CN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09549" y="1424047"/>
            <a:ext cx="49751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Goal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::= </a:t>
            </a:r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MainClass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( </a:t>
            </a:r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TypeDeclaration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)* &lt;EOF&gt;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669"/>
    </mc:Choice>
    <mc:Fallback>
      <p:transition spd="slow" advTm="81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66947" y="2707987"/>
            <a:ext cx="9525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Goal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2947" y="3619500"/>
            <a:ext cx="18758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MainClass</a:t>
            </a:r>
            <a:endParaRPr lang="zh-CN" alt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69596" y="3619500"/>
            <a:ext cx="28869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TypeDeclaration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直接连接符 7"/>
          <p:cNvCxnSpPr>
            <a:stCxn id="4" idx="2"/>
            <a:endCxn id="5" idx="0"/>
          </p:cNvCxnSpPr>
          <p:nvPr/>
        </p:nvCxnSpPr>
        <p:spPr>
          <a:xfrm flipH="1">
            <a:off x="1680865" y="3292762"/>
            <a:ext cx="1062335" cy="3267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stCxn id="4" idx="2"/>
            <a:endCxn id="6" idx="0"/>
          </p:cNvCxnSpPr>
          <p:nvPr/>
        </p:nvCxnSpPr>
        <p:spPr>
          <a:xfrm>
            <a:off x="2743200" y="3292762"/>
            <a:ext cx="2369868" cy="3267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675" y="4915971"/>
            <a:ext cx="13359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Identifier</a:t>
            </a:r>
            <a:endParaRPr lang="en-US" altLang="zh-CN" sz="24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“Test”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283468" y="4915971"/>
            <a:ext cx="13359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Identifier</a:t>
            </a:r>
            <a:endParaRPr lang="en-US" altLang="zh-CN" sz="24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“a”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606198" y="4910850"/>
            <a:ext cx="14830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Statement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17" name="直接连接符 16"/>
          <p:cNvCxnSpPr>
            <a:stCxn id="5" idx="2"/>
            <a:endCxn id="14" idx="0"/>
          </p:cNvCxnSpPr>
          <p:nvPr/>
        </p:nvCxnSpPr>
        <p:spPr>
          <a:xfrm flipH="1">
            <a:off x="672647" y="4204275"/>
            <a:ext cx="1008218" cy="7116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stCxn id="5" idx="2"/>
            <a:endCxn id="15" idx="0"/>
          </p:cNvCxnSpPr>
          <p:nvPr/>
        </p:nvCxnSpPr>
        <p:spPr>
          <a:xfrm>
            <a:off x="1680865" y="4204275"/>
            <a:ext cx="270575" cy="7116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5" idx="2"/>
            <a:endCxn id="16" idx="0"/>
          </p:cNvCxnSpPr>
          <p:nvPr/>
        </p:nvCxnSpPr>
        <p:spPr>
          <a:xfrm>
            <a:off x="1680865" y="4204275"/>
            <a:ext cx="1666851" cy="7065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>
            <a:stCxn id="16" idx="2"/>
            <a:endCxn id="36" idx="0"/>
          </p:cNvCxnSpPr>
          <p:nvPr/>
        </p:nvCxnSpPr>
        <p:spPr>
          <a:xfrm>
            <a:off x="3347716" y="5372515"/>
            <a:ext cx="6605" cy="3603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3155388" y="5732874"/>
            <a:ext cx="3978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…</a:t>
            </a:r>
            <a:endParaRPr lang="zh-CN" altLang="en-US" dirty="0"/>
          </a:p>
        </p:txBody>
      </p:sp>
      <p:sp>
        <p:nvSpPr>
          <p:cNvPr id="42" name="标题 1"/>
          <p:cNvSpPr>
            <a:spLocks noGrp="1"/>
          </p:cNvSpPr>
          <p:nvPr>
            <p:ph type="title"/>
          </p:nvPr>
        </p:nvSpPr>
        <p:spPr>
          <a:xfrm>
            <a:off x="209549" y="117475"/>
            <a:ext cx="627212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理解</a:t>
            </a:r>
            <a:r>
              <a:rPr lang="en-US" altLang="zh-CN" dirty="0"/>
              <a:t>MiniJava</a:t>
            </a:r>
            <a:r>
              <a:rPr lang="zh-CN" altLang="en-US" dirty="0"/>
              <a:t> </a:t>
            </a:r>
            <a:r>
              <a:rPr lang="en-US" altLang="zh-CN" dirty="0"/>
              <a:t>AST</a:t>
            </a:r>
            <a:endParaRPr lang="zh-CN" altLang="en-US" dirty="0"/>
          </a:p>
        </p:txBody>
      </p:sp>
      <p:sp>
        <p:nvSpPr>
          <p:cNvPr id="24" name="内容占位符 2"/>
          <p:cNvSpPr>
            <a:spLocks noGrp="1"/>
          </p:cNvSpPr>
          <p:nvPr>
            <p:ph idx="1"/>
          </p:nvPr>
        </p:nvSpPr>
        <p:spPr>
          <a:xfrm>
            <a:off x="6721555" y="2955637"/>
            <a:ext cx="5183479" cy="3581400"/>
          </a:xfrm>
          <a:ln>
            <a:solidFill>
              <a:schemeClr val="bg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 Test {</a:t>
            </a:r>
            <a:endParaRPr lang="en-US" altLang="zh-CN" sz="18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public static void main(String[] a) {</a:t>
            </a:r>
            <a:endParaRPr lang="en-US" altLang="zh-CN" sz="18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US" altLang="zh-CN" sz="18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(new Adder().Compute(3, 4));</a:t>
            </a:r>
            <a:endParaRPr lang="en-US" altLang="zh-CN" sz="18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}</a:t>
            </a:r>
            <a:endParaRPr lang="en-US" altLang="zh-CN" sz="18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18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Add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Compute(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a,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b)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return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a + b;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zh-CN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52399" y="1571754"/>
            <a:ext cx="119824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MainClass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::= “class” </a:t>
            </a:r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Identifier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“{“ “public” “static” “void” “main” “(“ String” “[“ “]” </a:t>
            </a:r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Identifier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“)” 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“{“ (</a:t>
            </a:r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VarDeclaration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)* (</a:t>
            </a:r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Statement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)* “}” “}”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4" name="音频 3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411"/>
    </mc:Choice>
    <mc:Fallback>
      <p:transition spd="slow" advTm="123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9549" y="117475"/>
            <a:ext cx="627212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理解</a:t>
            </a:r>
            <a:r>
              <a:rPr lang="en-US" altLang="zh-CN" dirty="0"/>
              <a:t>MiniJava</a:t>
            </a:r>
            <a:r>
              <a:rPr lang="zh-CN" altLang="en-US" dirty="0"/>
              <a:t> </a:t>
            </a:r>
            <a:r>
              <a:rPr lang="en-US" altLang="zh-CN" dirty="0"/>
              <a:t>AST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6150" y="1496586"/>
            <a:ext cx="5183479" cy="1615707"/>
          </a:xfrm>
          <a:ln>
            <a:solidFill>
              <a:schemeClr val="bg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Test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main(String[] a)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US" altLang="zh-CN" sz="18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(new Adder().Compute(3, 4));</a:t>
            </a:r>
            <a:endParaRPr lang="en-US" altLang="zh-CN" sz="18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226636" y="4288869"/>
            <a:ext cx="65106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PrintStatement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::= “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” “(“ </a:t>
            </a:r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“)” “;”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241969" y="3537168"/>
            <a:ext cx="800667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Statement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:= Block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AssignmentStatement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ArrayAssignmentStatement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IfStatement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WhileStatement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PrintStatement</a:t>
            </a:r>
            <a:endParaRPr lang="en-US" altLang="zh-CN" sz="2000" dirty="0">
              <a:solidFill>
                <a:srgbClr val="0000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7562846" y="514350"/>
            <a:ext cx="17063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MainClass</a:t>
            </a:r>
            <a:endParaRPr lang="zh-CN" alt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6919697" y="1544121"/>
            <a:ext cx="11769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Identifier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“Test”</a:t>
            </a:r>
            <a:endParaRPr lang="zh-CN" altLang="en-US" sz="1600" dirty="0">
              <a:solidFill>
                <a:srgbClr val="0000FF"/>
              </a:solidFill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8103368" y="1544121"/>
            <a:ext cx="11769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Identifier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“a”</a:t>
            </a:r>
            <a:endParaRPr lang="zh-CN" altLang="en-US" sz="1600" dirty="0">
              <a:solidFill>
                <a:srgbClr val="0000FF"/>
              </a:solidFill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9426098" y="1558050"/>
            <a:ext cx="13067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Statement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80" name="直接连接符 79"/>
          <p:cNvCxnSpPr>
            <a:stCxn id="76" idx="2"/>
            <a:endCxn id="77" idx="0"/>
          </p:cNvCxnSpPr>
          <p:nvPr/>
        </p:nvCxnSpPr>
        <p:spPr>
          <a:xfrm flipH="1">
            <a:off x="7508180" y="1037570"/>
            <a:ext cx="907849" cy="5065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76" idx="2"/>
            <a:endCxn id="78" idx="0"/>
          </p:cNvCxnSpPr>
          <p:nvPr/>
        </p:nvCxnSpPr>
        <p:spPr>
          <a:xfrm>
            <a:off x="8416029" y="1037570"/>
            <a:ext cx="275822" cy="5065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76" idx="2"/>
            <a:endCxn id="79" idx="0"/>
          </p:cNvCxnSpPr>
          <p:nvPr/>
        </p:nvCxnSpPr>
        <p:spPr>
          <a:xfrm>
            <a:off x="8416029" y="1037570"/>
            <a:ext cx="1663468" cy="520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9133585" y="2163243"/>
            <a:ext cx="18214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PrintStatement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9137418" y="2794482"/>
            <a:ext cx="21341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Expression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0134602" y="1902469"/>
            <a:ext cx="0" cy="4154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>
            <a:off x="10134602" y="2531119"/>
            <a:ext cx="0" cy="4154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>
            <a:off x="10134602" y="3121669"/>
            <a:ext cx="0" cy="4154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012"/>
    </mc:Choice>
    <mc:Fallback>
      <p:transition spd="slow" advTm="75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9549" y="117475"/>
            <a:ext cx="627212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理解</a:t>
            </a:r>
            <a:r>
              <a:rPr lang="en-US" altLang="zh-CN" dirty="0"/>
              <a:t>MiniJava</a:t>
            </a:r>
            <a:r>
              <a:rPr lang="zh-CN" altLang="en-US" dirty="0"/>
              <a:t> </a:t>
            </a:r>
            <a:r>
              <a:rPr lang="en-US" altLang="zh-CN" dirty="0"/>
              <a:t>AST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6150" y="1496586"/>
            <a:ext cx="5183479" cy="1615707"/>
          </a:xfrm>
          <a:ln>
            <a:solidFill>
              <a:schemeClr val="bg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Test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main(String[] a)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US" altLang="zh-C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 Adder().Compute(3, 4)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);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743700" y="666750"/>
            <a:ext cx="5443955" cy="4611579"/>
            <a:chOff x="6705600" y="514350"/>
            <a:chExt cx="5443955" cy="4611579"/>
          </a:xfrm>
        </p:grpSpPr>
        <p:sp>
          <p:nvSpPr>
            <p:cNvPr id="37" name="矩形 36"/>
            <p:cNvSpPr/>
            <p:nvPr/>
          </p:nvSpPr>
          <p:spPr>
            <a:xfrm>
              <a:off x="7562846" y="514350"/>
              <a:ext cx="170636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8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MainClass</a:t>
              </a:r>
              <a:endParaRPr lang="zh-CN" altLang="en-US" sz="16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919697" y="1544121"/>
              <a:ext cx="117696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Identifier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altLang="zh-CN" sz="2000" dirty="0">
                  <a:solidFill>
                    <a:srgbClr val="0000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“Test”</a:t>
              </a:r>
              <a:endParaRPr lang="zh-CN" altLang="en-US" sz="1600" dirty="0">
                <a:solidFill>
                  <a:srgbClr val="0000FF"/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103368" y="1544121"/>
              <a:ext cx="117696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Identifier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altLang="zh-CN" sz="2000" dirty="0">
                  <a:solidFill>
                    <a:srgbClr val="0000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“a”</a:t>
              </a:r>
              <a:endParaRPr lang="zh-CN" altLang="en-US" sz="1600" dirty="0">
                <a:solidFill>
                  <a:srgbClr val="0000FF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9426098" y="1558050"/>
              <a:ext cx="130679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Statement</a:t>
              </a:r>
              <a:endParaRPr lang="zh-CN" altLang="en-US" sz="1600" dirty="0"/>
            </a:p>
          </p:txBody>
        </p:sp>
        <p:cxnSp>
          <p:nvCxnSpPr>
            <p:cNvPr id="41" name="直接连接符 40"/>
            <p:cNvCxnSpPr>
              <a:stCxn id="37" idx="2"/>
              <a:endCxn id="38" idx="0"/>
            </p:cNvCxnSpPr>
            <p:nvPr/>
          </p:nvCxnSpPr>
          <p:spPr>
            <a:xfrm flipH="1">
              <a:off x="7508180" y="1037570"/>
              <a:ext cx="907849" cy="5065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>
              <a:stCxn id="37" idx="2"/>
              <a:endCxn id="39" idx="0"/>
            </p:cNvCxnSpPr>
            <p:nvPr/>
          </p:nvCxnSpPr>
          <p:spPr>
            <a:xfrm>
              <a:off x="8416029" y="1037570"/>
              <a:ext cx="275822" cy="5065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>
              <a:stCxn id="37" idx="2"/>
              <a:endCxn id="40" idx="0"/>
            </p:cNvCxnSpPr>
            <p:nvPr/>
          </p:nvCxnSpPr>
          <p:spPr>
            <a:xfrm>
              <a:off x="8416029" y="1037570"/>
              <a:ext cx="1663468" cy="5204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矩形 43"/>
            <p:cNvSpPr/>
            <p:nvPr/>
          </p:nvSpPr>
          <p:spPr>
            <a:xfrm>
              <a:off x="9133585" y="2163243"/>
              <a:ext cx="182143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PrintStatement</a:t>
              </a:r>
              <a:endParaRPr lang="zh-CN" altLang="en-US" sz="1600" dirty="0"/>
            </a:p>
          </p:txBody>
        </p:sp>
        <p:sp>
          <p:nvSpPr>
            <p:cNvPr id="45" name="矩形 44"/>
            <p:cNvSpPr/>
            <p:nvPr/>
          </p:nvSpPr>
          <p:spPr>
            <a:xfrm>
              <a:off x="9137418" y="2794482"/>
              <a:ext cx="213413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Expression</a:t>
              </a:r>
              <a:endParaRPr lang="zh-CN" altLang="en-US" sz="1600" dirty="0">
                <a:solidFill>
                  <a:srgbClr val="FF0000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9137418" y="3380625"/>
              <a:ext cx="213413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err="1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MessageSend</a:t>
              </a:r>
              <a:endParaRPr lang="zh-CN" altLang="en-US" sz="1600" dirty="0">
                <a:solidFill>
                  <a:srgbClr val="FF0000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705600" y="4275975"/>
              <a:ext cx="272021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err="1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PrimaryExpression</a:t>
              </a:r>
              <a:endParaRPr lang="zh-CN" altLang="en-US" sz="1600" dirty="0">
                <a:solidFill>
                  <a:srgbClr val="FF0000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8422067" y="4294932"/>
              <a:ext cx="2720215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Identifier</a:t>
              </a:r>
              <a:endParaRPr lang="en-US" altLang="zh-C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altLang="zh-CN" sz="2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“Compute”</a:t>
              </a:r>
              <a:endParaRPr lang="zh-CN" altLang="en-US" sz="1600" dirty="0">
                <a:solidFill>
                  <a:srgbClr val="FF0000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10385872" y="4271774"/>
              <a:ext cx="176368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err="1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ExpressionList</a:t>
              </a:r>
              <a:endParaRPr lang="en-US" altLang="zh-C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altLang="zh-CN" sz="2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“3, 4”</a:t>
              </a:r>
              <a:endParaRPr lang="zh-CN" altLang="en-US" sz="1600" dirty="0">
                <a:solidFill>
                  <a:srgbClr val="FF0000"/>
                </a:solidFill>
              </a:endParaRPr>
            </a:p>
          </p:txBody>
        </p:sp>
        <p:cxnSp>
          <p:nvCxnSpPr>
            <p:cNvPr id="50" name="直接连接符 49"/>
            <p:cNvCxnSpPr>
              <a:stCxn id="47" idx="0"/>
              <a:endCxn id="46" idx="2"/>
            </p:cNvCxnSpPr>
            <p:nvPr/>
          </p:nvCxnSpPr>
          <p:spPr>
            <a:xfrm flipV="1">
              <a:off x="8065708" y="3780735"/>
              <a:ext cx="2138780" cy="4952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>
              <a:stCxn id="48" idx="0"/>
              <a:endCxn id="46" idx="2"/>
            </p:cNvCxnSpPr>
            <p:nvPr/>
          </p:nvCxnSpPr>
          <p:spPr>
            <a:xfrm flipV="1">
              <a:off x="9782175" y="3780735"/>
              <a:ext cx="422313" cy="5141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>
              <a:stCxn id="49" idx="0"/>
              <a:endCxn id="46" idx="2"/>
            </p:cNvCxnSpPr>
            <p:nvPr/>
          </p:nvCxnSpPr>
          <p:spPr>
            <a:xfrm flipH="1" flipV="1">
              <a:off x="10204488" y="3780735"/>
              <a:ext cx="1063226" cy="4910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10134602" y="1902469"/>
              <a:ext cx="0" cy="41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134602" y="2531119"/>
              <a:ext cx="0" cy="41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0134602" y="3121669"/>
              <a:ext cx="0" cy="41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8105774" y="4710430"/>
              <a:ext cx="0" cy="41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矩形 30"/>
          <p:cNvSpPr/>
          <p:nvPr/>
        </p:nvSpPr>
        <p:spPr>
          <a:xfrm>
            <a:off x="253729" y="4508887"/>
            <a:ext cx="53498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MessageSend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::= </a:t>
            </a:r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PrimaryExpression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“.” </a:t>
            </a:r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Identifier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“(“ (</a:t>
            </a:r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ExpressionList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)? “)”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241968" y="3387445"/>
            <a:ext cx="753043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::=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AndExpression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CompareExpression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PlusExpression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MinusExpression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TimesExpression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ArrayLookup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ArrayLength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MessageSend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PrimaryExpression</a:t>
            </a:r>
            <a:endParaRPr lang="zh-CN" altLang="en-US" sz="2000" dirty="0"/>
          </a:p>
        </p:txBody>
      </p:sp>
      <p:pic>
        <p:nvPicPr>
          <p:cNvPr id="17" name="音频 1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412"/>
    </mc:Choice>
    <mc:Fallback>
      <p:transition spd="slow" advTm="84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9549" y="117475"/>
            <a:ext cx="6272126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理解</a:t>
            </a:r>
            <a:r>
              <a:rPr lang="en-US" altLang="zh-CN" dirty="0"/>
              <a:t>MiniJava</a:t>
            </a:r>
            <a:r>
              <a:rPr lang="zh-CN" altLang="en-US" dirty="0"/>
              <a:t> </a:t>
            </a:r>
            <a:r>
              <a:rPr lang="en-US" altLang="zh-CN" dirty="0"/>
              <a:t>AST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960540" y="514350"/>
            <a:ext cx="5114670" cy="59191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6150" y="1496586"/>
            <a:ext cx="5183479" cy="1615707"/>
          </a:xfrm>
          <a:ln>
            <a:solidFill>
              <a:schemeClr val="bg1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Test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static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main(String[] a)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    </a:t>
            </a:r>
            <a:r>
              <a:rPr lang="en-US" altLang="zh-C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altLang="zh-CN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 Adder().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Compute(3, 4));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    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553200" y="514350"/>
            <a:ext cx="5596355" cy="5919112"/>
            <a:chOff x="6553200" y="514350"/>
            <a:chExt cx="5596355" cy="5919112"/>
          </a:xfrm>
        </p:grpSpPr>
        <p:sp>
          <p:nvSpPr>
            <p:cNvPr id="5" name="矩形 4"/>
            <p:cNvSpPr/>
            <p:nvPr/>
          </p:nvSpPr>
          <p:spPr>
            <a:xfrm>
              <a:off x="7562846" y="514350"/>
              <a:ext cx="170636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8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MainClass</a:t>
              </a:r>
              <a:endParaRPr lang="zh-CN" altLang="en-US" sz="16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6919697" y="1544121"/>
              <a:ext cx="117696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Identifier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altLang="zh-CN" sz="2000" dirty="0">
                  <a:solidFill>
                    <a:srgbClr val="0000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“Test”</a:t>
              </a:r>
              <a:endParaRPr lang="zh-CN" altLang="en-US" sz="1600" dirty="0">
                <a:solidFill>
                  <a:srgbClr val="0000FF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8103368" y="1544121"/>
              <a:ext cx="1176966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Identifier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altLang="zh-CN" sz="2000" dirty="0">
                  <a:solidFill>
                    <a:srgbClr val="0000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“a”</a:t>
              </a:r>
              <a:endParaRPr lang="zh-CN" altLang="en-US" sz="1600" dirty="0">
                <a:solidFill>
                  <a:srgbClr val="0000FF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9426098" y="1558050"/>
              <a:ext cx="130679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Statement</a:t>
              </a:r>
              <a:endParaRPr lang="zh-CN" altLang="en-US" sz="1600" dirty="0"/>
            </a:p>
          </p:txBody>
        </p:sp>
        <p:cxnSp>
          <p:nvCxnSpPr>
            <p:cNvPr id="17" name="直接连接符 16"/>
            <p:cNvCxnSpPr>
              <a:stCxn id="5" idx="2"/>
              <a:endCxn id="14" idx="0"/>
            </p:cNvCxnSpPr>
            <p:nvPr/>
          </p:nvCxnSpPr>
          <p:spPr>
            <a:xfrm flipH="1">
              <a:off x="7508180" y="1037570"/>
              <a:ext cx="907849" cy="5065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>
              <a:stCxn id="5" idx="2"/>
              <a:endCxn id="15" idx="0"/>
            </p:cNvCxnSpPr>
            <p:nvPr/>
          </p:nvCxnSpPr>
          <p:spPr>
            <a:xfrm>
              <a:off x="8416029" y="1037570"/>
              <a:ext cx="275822" cy="5065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>
              <a:stCxn id="5" idx="2"/>
              <a:endCxn id="16" idx="0"/>
            </p:cNvCxnSpPr>
            <p:nvPr/>
          </p:nvCxnSpPr>
          <p:spPr>
            <a:xfrm>
              <a:off x="8416029" y="1037570"/>
              <a:ext cx="1663468" cy="5204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/>
            <p:cNvSpPr/>
            <p:nvPr/>
          </p:nvSpPr>
          <p:spPr>
            <a:xfrm>
              <a:off x="9133585" y="2163243"/>
              <a:ext cx="182143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PrintStatement</a:t>
              </a:r>
              <a:endParaRPr lang="zh-CN" altLang="en-US" sz="16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9137418" y="2794482"/>
              <a:ext cx="213413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Expression</a:t>
              </a:r>
              <a:endParaRPr lang="zh-CN" altLang="en-US" sz="1600" dirty="0"/>
            </a:p>
          </p:txBody>
        </p:sp>
        <p:sp>
          <p:nvSpPr>
            <p:cNvPr id="34" name="矩形 33"/>
            <p:cNvSpPr/>
            <p:nvPr/>
          </p:nvSpPr>
          <p:spPr>
            <a:xfrm>
              <a:off x="9137418" y="3380625"/>
              <a:ext cx="213413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MessageSend</a:t>
              </a:r>
              <a:endParaRPr lang="zh-CN" altLang="en-US" sz="1600" dirty="0"/>
            </a:p>
          </p:txBody>
        </p:sp>
        <p:sp>
          <p:nvSpPr>
            <p:cNvPr id="39" name="矩形 38"/>
            <p:cNvSpPr/>
            <p:nvPr/>
          </p:nvSpPr>
          <p:spPr>
            <a:xfrm>
              <a:off x="6705600" y="4275975"/>
              <a:ext cx="272021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err="1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PrimaryExpression</a:t>
              </a:r>
              <a:endParaRPr lang="zh-CN" altLang="en-US" sz="1600" dirty="0">
                <a:solidFill>
                  <a:srgbClr val="FF0000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8422067" y="4294932"/>
              <a:ext cx="2720215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Identifier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altLang="zh-CN" sz="2000" dirty="0">
                  <a:solidFill>
                    <a:srgbClr val="0000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“Compute”</a:t>
              </a:r>
              <a:endParaRPr lang="zh-CN" altLang="en-US" sz="1600" dirty="0">
                <a:solidFill>
                  <a:srgbClr val="0000FF"/>
                </a:solid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0385872" y="4271774"/>
              <a:ext cx="176368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ExpressionList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altLang="zh-CN" sz="2000" dirty="0">
                  <a:solidFill>
                    <a:srgbClr val="0000FF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“3, 4”</a:t>
              </a:r>
              <a:endParaRPr lang="zh-CN" altLang="en-US" sz="1600" dirty="0">
                <a:solidFill>
                  <a:srgbClr val="0000FF"/>
                </a:solidFill>
              </a:endParaRPr>
            </a:p>
          </p:txBody>
        </p:sp>
        <p:cxnSp>
          <p:nvCxnSpPr>
            <p:cNvPr id="42" name="直接连接符 41"/>
            <p:cNvCxnSpPr>
              <a:stCxn id="39" idx="0"/>
              <a:endCxn id="34" idx="2"/>
            </p:cNvCxnSpPr>
            <p:nvPr/>
          </p:nvCxnSpPr>
          <p:spPr>
            <a:xfrm flipV="1">
              <a:off x="8065708" y="3780735"/>
              <a:ext cx="2138780" cy="4952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>
              <a:stCxn id="40" idx="0"/>
              <a:endCxn id="34" idx="2"/>
            </p:cNvCxnSpPr>
            <p:nvPr/>
          </p:nvCxnSpPr>
          <p:spPr>
            <a:xfrm flipV="1">
              <a:off x="9782175" y="3780735"/>
              <a:ext cx="422313" cy="5141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>
              <a:stCxn id="41" idx="0"/>
              <a:endCxn id="34" idx="2"/>
            </p:cNvCxnSpPr>
            <p:nvPr/>
          </p:nvCxnSpPr>
          <p:spPr>
            <a:xfrm flipH="1" flipV="1">
              <a:off x="10204488" y="3780735"/>
              <a:ext cx="1063226" cy="4910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0134602" y="1902469"/>
              <a:ext cx="0" cy="41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10134602" y="2531119"/>
              <a:ext cx="0" cy="41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0134602" y="3121669"/>
              <a:ext cx="0" cy="41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/>
            <p:cNvSpPr/>
            <p:nvPr/>
          </p:nvSpPr>
          <p:spPr>
            <a:xfrm>
              <a:off x="6553200" y="5048250"/>
              <a:ext cx="326817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 err="1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AllocationExpression</a:t>
              </a:r>
              <a:endParaRPr lang="zh-CN" altLang="en-US" sz="1600" dirty="0">
                <a:solidFill>
                  <a:srgbClr val="FF0000"/>
                </a:solidFill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8105774" y="4710430"/>
              <a:ext cx="0" cy="41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矩形 56"/>
            <p:cNvSpPr/>
            <p:nvPr/>
          </p:nvSpPr>
          <p:spPr>
            <a:xfrm>
              <a:off x="6553200" y="5725576"/>
              <a:ext cx="3268173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Identifier</a:t>
              </a:r>
              <a:endParaRPr lang="en-US" altLang="zh-CN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algn="ctr"/>
              <a:r>
                <a:rPr lang="en-US" altLang="zh-CN" sz="2000" dirty="0">
                  <a:solidFill>
                    <a:srgbClr val="FF00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“Add”</a:t>
              </a:r>
              <a:endParaRPr lang="zh-CN" altLang="en-US" sz="1600" dirty="0">
                <a:solidFill>
                  <a:srgbClr val="FF0000"/>
                </a:solidFill>
              </a:endParaRPr>
            </a:p>
          </p:txBody>
        </p:sp>
        <p:cxnSp>
          <p:nvCxnSpPr>
            <p:cNvPr id="58" name="直接连接符 57"/>
            <p:cNvCxnSpPr/>
            <p:nvPr/>
          </p:nvCxnSpPr>
          <p:spPr>
            <a:xfrm>
              <a:off x="8115297" y="5386277"/>
              <a:ext cx="0" cy="4154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矩形 64"/>
          <p:cNvSpPr/>
          <p:nvPr/>
        </p:nvSpPr>
        <p:spPr>
          <a:xfrm>
            <a:off x="189167" y="3920249"/>
            <a:ext cx="6771373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PrimaryExpression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::=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IntegerLiteral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TrueLiteral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FalseLiteral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Identifier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ThisExpression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ArrayAllocationExpression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</a:t>
            </a:r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AllocationExpression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NotExpression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| 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BracketExpression</a:t>
            </a:r>
            <a:endParaRPr lang="zh-CN" altLang="en-US" sz="2000" dirty="0"/>
          </a:p>
        </p:txBody>
      </p:sp>
      <p:sp>
        <p:nvSpPr>
          <p:cNvPr id="73" name="矩形 72"/>
          <p:cNvSpPr/>
          <p:nvPr/>
        </p:nvSpPr>
        <p:spPr>
          <a:xfrm>
            <a:off x="113034" y="5612654"/>
            <a:ext cx="51146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AllocationExpression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::= “new” </a:t>
            </a:r>
            <a:r>
              <a:rPr lang="en-US" altLang="zh-CN" sz="2000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Identifier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“(“ “)”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74"/>
    </mc:Choice>
    <mc:Fallback>
      <p:transition spd="slow" advTm="51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10287000" cy="1325563"/>
          </a:xfrm>
        </p:spPr>
        <p:txBody>
          <a:bodyPr/>
          <a:lstStyle/>
          <a:p>
            <a:r>
              <a:rPr lang="zh-CN" altLang="en-US" dirty="0"/>
              <a:t>定义和操作</a:t>
            </a:r>
            <a:r>
              <a:rPr lang="en-US" altLang="zh-CN" dirty="0"/>
              <a:t>AST</a:t>
            </a:r>
            <a:endParaRPr lang="zh-CN" altLang="en-US" dirty="0"/>
          </a:p>
        </p:txBody>
      </p:sp>
      <p:grpSp>
        <p:nvGrpSpPr>
          <p:cNvPr id="35" name="组合 34"/>
          <p:cNvGrpSpPr/>
          <p:nvPr/>
        </p:nvGrpSpPr>
        <p:grpSpPr>
          <a:xfrm>
            <a:off x="6905220" y="1701798"/>
            <a:ext cx="4876801" cy="4178301"/>
            <a:chOff x="6972299" y="1690081"/>
            <a:chExt cx="4876801" cy="3862596"/>
          </a:xfrm>
        </p:grpSpPr>
        <p:sp>
          <p:nvSpPr>
            <p:cNvPr id="36" name="矩形 35"/>
            <p:cNvSpPr/>
            <p:nvPr/>
          </p:nvSpPr>
          <p:spPr>
            <a:xfrm>
              <a:off x="6972299" y="1690081"/>
              <a:ext cx="4876801" cy="3862596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class 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Node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{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public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Type </a:t>
              </a:r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type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;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endParaRPr lang="en-US" altLang="zh-CN" sz="2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class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PrintStatement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extends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Node {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public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Expression e;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public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bool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typeCheck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() {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	</a:t>
              </a:r>
              <a:r>
                <a:rPr lang="en-US" altLang="zh-CN" sz="2000" dirty="0">
                  <a:solidFill>
                    <a:srgbClr val="00B05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return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20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e.type</a:t>
              </a: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 == INTEGER;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	}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 lvl="1">
                <a:spcAft>
                  <a:spcPts val="600"/>
                </a:spcAft>
              </a:pPr>
              <a:r>
                <a:rPr lang="en-US" altLang="zh-CN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  <a:endParaRPr lang="en-US" altLang="zh-CN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7277100" y="1690081"/>
              <a:ext cx="4572000" cy="36439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内容占位符 2"/>
          <p:cNvSpPr>
            <a:spLocks noGrp="1"/>
          </p:cNvSpPr>
          <p:nvPr>
            <p:ph idx="1"/>
          </p:nvPr>
        </p:nvSpPr>
        <p:spPr>
          <a:xfrm>
            <a:off x="361951" y="1690688"/>
            <a:ext cx="6799944" cy="480218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A Naïve Way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将语法树节点抽象成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Node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类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继承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Node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以实现不同的节点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将对语法树节点的操作实现为成员函数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比如：对</a:t>
            </a:r>
            <a:r>
              <a:rPr lang="en-US" altLang="zh-C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PrintStatement</a:t>
            </a:r>
            <a:r>
              <a:rPr lang="zh-CN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的类型检查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要求：只能打印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887"/>
    </mc:Choice>
    <mc:Fallback>
      <p:transition spd="slow" advTm="126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5690</Words>
  <Application>WPS 演示</Application>
  <PresentationFormat>宽屏</PresentationFormat>
  <Paragraphs>401</Paragraphs>
  <Slides>21</Slides>
  <Notes>1</Notes>
  <HiddenSlides>0</HiddenSlides>
  <MMClips>21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5" baseType="lpstr">
      <vt:lpstr>Arial</vt:lpstr>
      <vt:lpstr>宋体</vt:lpstr>
      <vt:lpstr>Wingdings</vt:lpstr>
      <vt:lpstr>仿宋</vt:lpstr>
      <vt:lpstr>Calibri</vt:lpstr>
      <vt:lpstr>华文仿宋</vt:lpstr>
      <vt:lpstr>Centaur</vt:lpstr>
      <vt:lpstr>PMingLiU-ExtB</vt:lpstr>
      <vt:lpstr>等线 Light</vt:lpstr>
      <vt:lpstr>等线</vt:lpstr>
      <vt:lpstr>微软雅黑</vt:lpstr>
      <vt:lpstr>Arial Unicode MS</vt:lpstr>
      <vt:lpstr>Garamond</vt:lpstr>
      <vt:lpstr>Office 主题​​</vt:lpstr>
      <vt:lpstr>编译实习</vt:lpstr>
      <vt:lpstr>本节课目标</vt:lpstr>
      <vt:lpstr>理解MiniJava AST</vt:lpstr>
      <vt:lpstr>理解MiniJava AST</vt:lpstr>
      <vt:lpstr>理解MiniJava AST</vt:lpstr>
      <vt:lpstr>理解MiniJava AST</vt:lpstr>
      <vt:lpstr>理解MiniJava AST</vt:lpstr>
      <vt:lpstr>理解MiniJava AST</vt:lpstr>
      <vt:lpstr>定义和操作AST</vt:lpstr>
      <vt:lpstr>定义和操作AST</vt:lpstr>
      <vt:lpstr>Next</vt:lpstr>
      <vt:lpstr>Visitor设计模式</vt:lpstr>
      <vt:lpstr>Visitor设计模式</vt:lpstr>
      <vt:lpstr>Java接口 (Interface)</vt:lpstr>
      <vt:lpstr>接口的实现</vt:lpstr>
      <vt:lpstr>An Example: Summing an Integer List</vt:lpstr>
      <vt:lpstr>Naïve Way: 向接口中添加方法</vt:lpstr>
      <vt:lpstr>使用Visitor模式</vt:lpstr>
      <vt:lpstr>使用Visitor模式</vt:lpstr>
      <vt:lpstr>使用Visitor模式</vt:lpstr>
      <vt:lpstr>使用Visitor模式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Huang</dc:creator>
  <cp:lastModifiedBy>佳衡</cp:lastModifiedBy>
  <cp:revision>761</cp:revision>
  <dcterms:created xsi:type="dcterms:W3CDTF">2017-02-18T05:16:00Z</dcterms:created>
  <dcterms:modified xsi:type="dcterms:W3CDTF">2020-03-04T12:54:09Z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